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674" r:id="rId2"/>
    <p:sldMasterId id="2147483676" r:id="rId3"/>
  </p:sldMasterIdLst>
  <p:sldIdLst>
    <p:sldId id="261" r:id="rId4"/>
    <p:sldId id="275" r:id="rId5"/>
    <p:sldId id="276" r:id="rId6"/>
    <p:sldId id="267" r:id="rId7"/>
    <p:sldId id="272" r:id="rId8"/>
    <p:sldId id="274" r:id="rId9"/>
    <p:sldId id="273" r:id="rId10"/>
    <p:sldId id="277" r:id="rId11"/>
    <p:sldId id="278" r:id="rId12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6740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7AB6-602A-432D-984D-7C1858E421B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233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608458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15200"/>
            <a:ext cx="13004800" cy="875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82D2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343">
          <p15:clr>
            <a:srgbClr val="F26B43"/>
          </p15:clr>
        </p15:guide>
        <p15:guide id="2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4220FE7-82D9-4887-8A28-2D9B140EDE92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11" r:id="rId5"/>
    <p:sldLayoutId id="2147483712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4F76281-FB04-43A8-8173-70D2415C865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3" r:id="rId5"/>
    <p:sldLayoutId id="2147483714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0" dirty="0"/>
              <a:t>Paragraaf 2.4 Ontwikkeling van de bevolking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 Bevolking en ruimte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59131D-E72F-421B-AFF9-060014C4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30"/>
            <a:ext cx="13004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Bevolking </a:t>
            </a:r>
            <a:r>
              <a:rPr lang="nl-NL" dirty="0"/>
              <a:t>en ruimte &gt; 2.4 Ontwikkeling van de bevolking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Wat weet je nog van </a:t>
            </a:r>
            <a:r>
              <a:rPr lang="nl-NL" sz="3600" dirty="0" smtClean="0"/>
              <a:t>2.3?</a:t>
            </a:r>
            <a:endParaRPr lang="nl-NL" sz="36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2.4 Ontwikkeling van de bevolking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</a:t>
            </a:r>
            <a:r>
              <a:rPr lang="nl-NL" sz="3200" dirty="0" smtClean="0"/>
              <a:t>hoe de bevolkingsopbouw en bevolkingsgroei van een land kunnen veranderen.</a:t>
            </a:r>
          </a:p>
          <a:p>
            <a:r>
              <a:rPr lang="nl-NL" sz="3200" dirty="0" smtClean="0"/>
              <a:t>Je begrijpt waarom de bevolkingsgroei van Nederland anders is dan die van Duitsland.</a:t>
            </a:r>
          </a:p>
          <a:p>
            <a:r>
              <a:rPr lang="nl-NL" sz="3200" dirty="0" smtClean="0"/>
              <a:t>Je kunt een bevolkingspiramide lezen.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endan\Documents\Persoonlijk\Werk\Carriere\Noordhoff Uitgevers\Thuiswerken\BNL\Auteursklus\Powerpoints\4GT\H2\CH02_4GT\CH02\BNL3-4GT-LB-2-03-13a_VB.jpg"/>
          <p:cNvPicPr>
            <a:picLocks noChangeAspect="1" noChangeArrowheads="1"/>
          </p:cNvPicPr>
          <p:nvPr/>
        </p:nvPicPr>
        <p:blipFill>
          <a:blip r:embed="rId2" cstate="print"/>
          <a:srcRect l="5906" r="5906"/>
          <a:stretch>
            <a:fillRect/>
          </a:stretch>
        </p:blipFill>
        <p:spPr bwMode="auto">
          <a:xfrm>
            <a:off x="877888" y="1859369"/>
            <a:ext cx="5442925" cy="5096602"/>
          </a:xfrm>
          <a:prstGeom prst="rect">
            <a:avLst/>
          </a:prstGeom>
          <a:noFill/>
          <a:effectLst/>
        </p:spPr>
      </p:pic>
      <p:pic>
        <p:nvPicPr>
          <p:cNvPr id="1027" name="Picture 3" descr="C:\Users\Brendan\Documents\Persoonlijk\Werk\Carriere\Noordhoff Uitgevers\Thuiswerken\BNL\Auteursklus\Powerpoints\4GT\H2\CH02_4GT\CH02\BNL3-4GT-LB-2-03-13b_VB.jpg"/>
          <p:cNvPicPr>
            <a:picLocks noChangeAspect="1" noChangeArrowheads="1"/>
          </p:cNvPicPr>
          <p:nvPr/>
        </p:nvPicPr>
        <p:blipFill rotWithShape="1">
          <a:blip r:embed="rId3" cstate="print"/>
          <a:srcRect t="-52" b="52"/>
          <a:stretch/>
        </p:blipFill>
        <p:spPr bwMode="auto">
          <a:xfrm>
            <a:off x="5827400" y="1857600"/>
            <a:ext cx="7020000" cy="5105954"/>
          </a:xfrm>
          <a:prstGeom prst="rect">
            <a:avLst/>
          </a:prstGeom>
          <a:noFill/>
          <a:effectLst/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2.4 Ontwikkeling van de bevolking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Vergrijzing in Nederland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53862" y="6967276"/>
            <a:ext cx="661707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Waardoor komt de vergrijzing in Nederland?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geboortegolf na de oorlog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stijgende levensverwachting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er worden minder kinderen geboren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8C7E7978-1A49-4A37-8811-7A52679CB9E1}"/>
              </a:ext>
            </a:extLst>
          </p:cNvPr>
          <p:cNvSpPr/>
          <p:nvPr/>
        </p:nvSpPr>
        <p:spPr>
          <a:xfrm>
            <a:off x="1121938" y="5776799"/>
            <a:ext cx="4705462" cy="47495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EF64811-3DB6-4DF4-8AD0-A25A21CC6819}"/>
              </a:ext>
            </a:extLst>
          </p:cNvPr>
          <p:cNvSpPr/>
          <p:nvPr/>
        </p:nvSpPr>
        <p:spPr>
          <a:xfrm>
            <a:off x="6502400" y="2491800"/>
            <a:ext cx="5624512" cy="1485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2840727-5BFC-4C11-BF75-5A7885E2DEB4}"/>
              </a:ext>
            </a:extLst>
          </p:cNvPr>
          <p:cNvSpPr/>
          <p:nvPr/>
        </p:nvSpPr>
        <p:spPr>
          <a:xfrm>
            <a:off x="6502400" y="5596800"/>
            <a:ext cx="5624512" cy="6549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rendan\Documents\Persoonlijk\Werk\Carriere\Noordhoff Uitgevers\Thuiswerken\BNL\Auteursklus\Powerpoints\4GT\H2\CH02_4GT\CH02\BNL3-4GT-LB-2-03-14b_VB.jpg"/>
          <p:cNvPicPr>
            <a:picLocks noChangeAspect="1" noChangeArrowheads="1"/>
          </p:cNvPicPr>
          <p:nvPr/>
        </p:nvPicPr>
        <p:blipFill rotWithShape="1">
          <a:blip r:embed="rId2" cstate="print"/>
          <a:srcRect t="1190" b="-1190"/>
          <a:stretch/>
        </p:blipFill>
        <p:spPr bwMode="auto">
          <a:xfrm>
            <a:off x="6350684" y="1838753"/>
            <a:ext cx="6181716" cy="4793047"/>
          </a:xfrm>
          <a:prstGeom prst="rect">
            <a:avLst/>
          </a:prstGeom>
          <a:noFill/>
          <a:effectLst/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2.4 Ontwikkeling van de bevolking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Bevolkingsgroei in Duitsland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93762" y="6566908"/>
            <a:ext cx="121050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Duitsland is de bevolkingsgroei met de jaren afgenomen.</a:t>
            </a:r>
          </a:p>
          <a:p>
            <a:endParaRPr lang="nl-NL" dirty="0"/>
          </a:p>
          <a:p>
            <a:r>
              <a:rPr lang="nl-NL" dirty="0"/>
              <a:t>De natuurlijke bevolkingsgroei lijkt op die van Nederland, maar verschilt op twee punten. Welke?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de geboortegolf in Duitsland kwam later, in 1960</a:t>
            </a:r>
          </a:p>
          <a:p>
            <a:pPr>
              <a:buFont typeface="Arial" pitchFamily="34" charset="0"/>
              <a:buChar char="•"/>
            </a:pPr>
            <a:r>
              <a:rPr lang="nl-NL" i="1" dirty="0"/>
              <a:t> het sterftecijfer in Duitsland is hoger</a:t>
            </a:r>
          </a:p>
        </p:txBody>
      </p:sp>
      <p:pic>
        <p:nvPicPr>
          <p:cNvPr id="2050" name="Picture 2" descr="C:\Users\Brendan\Documents\Persoonlijk\Werk\Carriere\Noordhoff Uitgevers\Thuiswerken\BNL\Auteursklus\Powerpoints\4GT\H2\CH02_4GT\CH02\BNL3-4GT-LB-2-03-14a_V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2" y="1838753"/>
            <a:ext cx="6140101" cy="4725000"/>
          </a:xfrm>
          <a:prstGeom prst="rect">
            <a:avLst/>
          </a:prstGeom>
          <a:noFill/>
          <a:effectLst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4" y="5490916"/>
            <a:ext cx="7782559" cy="40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3600" dirty="0"/>
              <a:t/>
            </a:r>
            <a:br>
              <a:rPr lang="en-US" altLang="nl-NL" sz="3600" dirty="0"/>
            </a:br>
            <a:r>
              <a:rPr lang="en-US" altLang="nl-NL" sz="3600" dirty="0" smtClean="0"/>
              <a:t> </a:t>
            </a:r>
            <a:r>
              <a:rPr lang="en-US" altLang="nl-NL" sz="3600" dirty="0" err="1" smtClean="0"/>
              <a:t>Demografisch</a:t>
            </a:r>
            <a:r>
              <a:rPr lang="en-US" altLang="nl-NL" sz="3600" dirty="0" smtClean="0"/>
              <a:t> </a:t>
            </a:r>
            <a:r>
              <a:rPr lang="en-US" altLang="nl-NL" sz="3600" dirty="0" err="1"/>
              <a:t>transitiemodel</a:t>
            </a:r>
            <a:endParaRPr lang="nl-NL" altLang="nl-NL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nl-NL" sz="2276"/>
              <a:t>Fase 1: hoog stabiel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arme bevolking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slechte leefomstandigheden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hoog geboortecijfer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hoog sterftecijfer (m.n. zuigelingensterfte)</a:t>
            </a:r>
          </a:p>
          <a:p>
            <a:pPr>
              <a:lnSpc>
                <a:spcPct val="80000"/>
              </a:lnSpc>
            </a:pPr>
            <a:r>
              <a:rPr lang="en-US" altLang="nl-NL" sz="2276"/>
              <a:t>Fase 2: vroeg groeiend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welvaart neemt toe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hygienische omstandigheden beter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voedseltoestand verbeterd</a:t>
            </a:r>
          </a:p>
          <a:p>
            <a:pPr lvl="1">
              <a:lnSpc>
                <a:spcPct val="80000"/>
              </a:lnSpc>
            </a:pPr>
            <a:r>
              <a:rPr lang="en-US" altLang="nl-NL" sz="1991"/>
              <a:t>sterftecijfer neemt af</a:t>
            </a:r>
          </a:p>
          <a:p>
            <a:pPr lvl="1">
              <a:lnSpc>
                <a:spcPct val="80000"/>
              </a:lnSpc>
            </a:pPr>
            <a:endParaRPr lang="en-US" altLang="nl-NL" sz="1991"/>
          </a:p>
          <a:p>
            <a:pPr lvl="1">
              <a:lnSpc>
                <a:spcPct val="80000"/>
              </a:lnSpc>
            </a:pPr>
            <a:endParaRPr lang="nl-NL" altLang="nl-NL" sz="1991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96943" y="2214881"/>
            <a:ext cx="5743787" cy="36305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nl-NL" sz="2276" dirty="0" err="1"/>
              <a:t>Fase</a:t>
            </a:r>
            <a:r>
              <a:rPr lang="en-US" altLang="nl-NL" sz="2276" dirty="0"/>
              <a:t> 3: </a:t>
            </a:r>
            <a:r>
              <a:rPr lang="en-US" altLang="nl-NL" sz="2276" dirty="0" err="1"/>
              <a:t>laat</a:t>
            </a:r>
            <a:r>
              <a:rPr lang="en-US" altLang="nl-NL" sz="2276" dirty="0"/>
              <a:t> </a:t>
            </a:r>
            <a:r>
              <a:rPr lang="en-US" altLang="nl-NL" sz="2276" dirty="0" err="1"/>
              <a:t>groeiend</a:t>
            </a:r>
            <a:endParaRPr lang="en-US" altLang="nl-NL" sz="2276" dirty="0"/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welvaart</a:t>
            </a:r>
            <a:r>
              <a:rPr lang="en-US" altLang="nl-NL" sz="1991" dirty="0"/>
              <a:t> </a:t>
            </a:r>
            <a:r>
              <a:rPr lang="en-US" altLang="nl-NL" sz="1991" dirty="0" err="1"/>
              <a:t>neemt</a:t>
            </a:r>
            <a:r>
              <a:rPr lang="en-US" altLang="nl-NL" sz="1991" dirty="0"/>
              <a:t> nog </a:t>
            </a:r>
            <a:r>
              <a:rPr lang="en-US" altLang="nl-NL" sz="1991" dirty="0" err="1"/>
              <a:t>meer</a:t>
            </a:r>
            <a:r>
              <a:rPr lang="en-US" altLang="nl-NL" sz="1991" dirty="0"/>
              <a:t> toe</a:t>
            </a:r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cultuur</a:t>
            </a:r>
            <a:r>
              <a:rPr lang="en-US" altLang="nl-NL" sz="1991" dirty="0"/>
              <a:t> </a:t>
            </a:r>
            <a:r>
              <a:rPr lang="en-US" altLang="nl-NL" sz="1991" dirty="0" err="1"/>
              <a:t>verandert</a:t>
            </a:r>
            <a:r>
              <a:rPr lang="en-US" altLang="nl-NL" sz="1991" dirty="0"/>
              <a:t> (</a:t>
            </a:r>
            <a:r>
              <a:rPr lang="en-US" altLang="nl-NL" sz="1991" dirty="0" err="1"/>
              <a:t>moderniseert</a:t>
            </a:r>
            <a:r>
              <a:rPr lang="en-US" altLang="nl-NL" sz="199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familieplanning</a:t>
            </a:r>
            <a:endParaRPr lang="en-US" altLang="nl-NL" sz="1991" dirty="0"/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geboortecijfer</a:t>
            </a:r>
            <a:r>
              <a:rPr lang="en-US" altLang="nl-NL" sz="1991" dirty="0"/>
              <a:t> </a:t>
            </a:r>
            <a:r>
              <a:rPr lang="en-US" altLang="nl-NL" sz="1991" dirty="0" err="1"/>
              <a:t>neemt</a:t>
            </a:r>
            <a:r>
              <a:rPr lang="en-US" altLang="nl-NL" sz="1991" dirty="0"/>
              <a:t> </a:t>
            </a:r>
            <a:r>
              <a:rPr lang="en-US" altLang="nl-NL" sz="1991" dirty="0" err="1"/>
              <a:t>af</a:t>
            </a:r>
            <a:endParaRPr lang="en-US" altLang="nl-NL" sz="1991" dirty="0"/>
          </a:p>
          <a:p>
            <a:pPr>
              <a:lnSpc>
                <a:spcPct val="80000"/>
              </a:lnSpc>
            </a:pPr>
            <a:r>
              <a:rPr lang="en-US" altLang="nl-NL" sz="2276" dirty="0" err="1"/>
              <a:t>Fase</a:t>
            </a:r>
            <a:r>
              <a:rPr lang="en-US" altLang="nl-NL" sz="2276" dirty="0"/>
              <a:t> 4: </a:t>
            </a:r>
            <a:r>
              <a:rPr lang="en-US" altLang="nl-NL" sz="2276" dirty="0" err="1"/>
              <a:t>laag</a:t>
            </a:r>
            <a:r>
              <a:rPr lang="en-US" altLang="nl-NL" sz="2276" dirty="0"/>
              <a:t> </a:t>
            </a:r>
            <a:r>
              <a:rPr lang="en-US" altLang="nl-NL" sz="2276" dirty="0" err="1"/>
              <a:t>stabiel</a:t>
            </a:r>
            <a:endParaRPr lang="en-US" altLang="nl-NL" sz="2276" dirty="0"/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moderne</a:t>
            </a:r>
            <a:r>
              <a:rPr lang="en-US" altLang="nl-NL" sz="1991" dirty="0"/>
              <a:t> </a:t>
            </a:r>
            <a:r>
              <a:rPr lang="en-US" altLang="nl-NL" sz="1991" dirty="0" err="1"/>
              <a:t>samenleving</a:t>
            </a:r>
            <a:r>
              <a:rPr lang="en-US" altLang="nl-NL" sz="1991" dirty="0"/>
              <a:t> (</a:t>
            </a:r>
            <a:r>
              <a:rPr lang="en-US" altLang="nl-NL" sz="1991" dirty="0" err="1"/>
              <a:t>ge</a:t>
            </a:r>
            <a:r>
              <a:rPr lang="en-US" altLang="nl-NL" sz="1991" dirty="0" err="1">
                <a:cs typeface="Arial" panose="020B0604020202020204" pitchFamily="34" charset="0"/>
              </a:rPr>
              <a:t>ë</a:t>
            </a:r>
            <a:r>
              <a:rPr lang="en-US" altLang="nl-NL" sz="1991" dirty="0" err="1"/>
              <a:t>mancipeerde</a:t>
            </a:r>
            <a:r>
              <a:rPr lang="en-US" altLang="nl-NL" sz="1991" dirty="0"/>
              <a:t> </a:t>
            </a:r>
            <a:r>
              <a:rPr lang="en-US" altLang="nl-NL" sz="1991" dirty="0" err="1"/>
              <a:t>vrouw</a:t>
            </a:r>
            <a:r>
              <a:rPr lang="en-US" altLang="nl-NL" sz="199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hoge</a:t>
            </a:r>
            <a:r>
              <a:rPr lang="en-US" altLang="nl-NL" sz="1991" dirty="0"/>
              <a:t> </a:t>
            </a:r>
            <a:r>
              <a:rPr lang="en-US" altLang="nl-NL" sz="1991" dirty="0" err="1"/>
              <a:t>welvaart</a:t>
            </a:r>
            <a:endParaRPr lang="en-US" altLang="nl-NL" sz="1991" dirty="0"/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laag</a:t>
            </a:r>
            <a:r>
              <a:rPr lang="en-US" altLang="nl-NL" sz="1991" dirty="0"/>
              <a:t> </a:t>
            </a:r>
            <a:r>
              <a:rPr lang="en-US" altLang="nl-NL" sz="1991" dirty="0" err="1"/>
              <a:t>geboortecijfer</a:t>
            </a:r>
            <a:endParaRPr lang="en-US" altLang="nl-NL" sz="1991" dirty="0"/>
          </a:p>
          <a:p>
            <a:pPr lvl="1">
              <a:lnSpc>
                <a:spcPct val="80000"/>
              </a:lnSpc>
            </a:pPr>
            <a:r>
              <a:rPr lang="en-US" altLang="nl-NL" sz="1991" dirty="0" err="1"/>
              <a:t>laag</a:t>
            </a:r>
            <a:r>
              <a:rPr lang="en-US" altLang="nl-NL" sz="1991" dirty="0"/>
              <a:t> </a:t>
            </a:r>
            <a:r>
              <a:rPr lang="en-US" altLang="nl-NL" sz="1991" dirty="0" err="1"/>
              <a:t>sterftecijfer</a:t>
            </a:r>
            <a:r>
              <a:rPr lang="en-US" altLang="nl-NL" sz="1991" dirty="0"/>
              <a:t> </a:t>
            </a:r>
          </a:p>
          <a:p>
            <a:pPr>
              <a:lnSpc>
                <a:spcPct val="80000"/>
              </a:lnSpc>
            </a:pPr>
            <a:endParaRPr lang="nl-NL" altLang="nl-NL" sz="2276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953" y="1043923"/>
            <a:ext cx="88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Bevolking en ruimte &gt; 2.4 Ontwikkeling van de bevolking</a:t>
            </a:r>
          </a:p>
        </p:txBody>
      </p:sp>
    </p:spTree>
    <p:extLst>
      <p:ext uri="{BB962C8B-B14F-4D97-AF65-F5344CB8AC3E}">
        <p14:creationId xmlns:p14="http://schemas.microsoft.com/office/powerpoint/2010/main" val="802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Bevolking </a:t>
            </a:r>
            <a:r>
              <a:rPr lang="nl-NL" dirty="0"/>
              <a:t>en ruimte &gt; 2.4 Ontwikkeling van de bevolking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Transitiemodel</a:t>
            </a:r>
          </a:p>
        </p:txBody>
      </p:sp>
      <p:pic>
        <p:nvPicPr>
          <p:cNvPr id="3074" name="Picture 2" descr="C:\Users\Brendan\Documents\Persoonlijk\Werk\Carriere\Noordhoff Uitgevers\Thuiswerken\BNL\Auteursklus\Powerpoints\4GT\H2\CH02_4GT\CH02\BNL3-4GT-LB-2-04-15a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2" y="2023863"/>
            <a:ext cx="10368940" cy="527357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/>
          <p:cNvSpPr txBox="1"/>
          <p:nvPr/>
        </p:nvSpPr>
        <p:spPr>
          <a:xfrm>
            <a:off x="893762" y="7270652"/>
            <a:ext cx="11700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of B?</a:t>
            </a:r>
          </a:p>
          <a:p>
            <a:r>
              <a:rPr lang="nl-NL" dirty="0"/>
              <a:t>Het </a:t>
            </a:r>
            <a:r>
              <a:rPr lang="nl-NL" dirty="0">
                <a:solidFill>
                  <a:srgbClr val="FF0000"/>
                </a:solidFill>
              </a:rPr>
              <a:t>transitiemodel</a:t>
            </a:r>
            <a:r>
              <a:rPr lang="nl-NL" dirty="0"/>
              <a:t> laat zien dat bij een stijging van de welvaart:</a:t>
            </a:r>
          </a:p>
          <a:p>
            <a:pPr marL="514350" indent="-514350"/>
            <a:r>
              <a:rPr lang="nl-NL" dirty="0"/>
              <a:t>A. eerst het sterftecijfer daalt en daarna het geboortecijfer.</a:t>
            </a:r>
          </a:p>
        </p:txBody>
      </p:sp>
      <p:sp>
        <p:nvSpPr>
          <p:cNvPr id="10" name="Rechthoek 9"/>
          <p:cNvSpPr/>
          <p:nvPr/>
        </p:nvSpPr>
        <p:spPr>
          <a:xfrm>
            <a:off x="893762" y="8429536"/>
            <a:ext cx="9180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nl-NL" dirty="0"/>
              <a:t>B. eerst het geboortecijfer daalt en daarna het sterftecijfer.</a:t>
            </a:r>
          </a:p>
        </p:txBody>
      </p:sp>
      <p:sp>
        <p:nvSpPr>
          <p:cNvPr id="8" name="Line 22">
            <a:extLst>
              <a:ext uri="{FF2B5EF4-FFF2-40B4-BE49-F238E27FC236}">
                <a16:creationId xmlns:a16="http://schemas.microsoft.com/office/drawing/2014/main" id="{8A980D2D-3A39-41AE-9355-086B0C7B1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2400" y="4111800"/>
            <a:ext cx="1215000" cy="4044566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0DB74B31-B4B4-4FC0-804F-B10FB53A5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2400" y="4471800"/>
            <a:ext cx="405000" cy="3684566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Bevolking </a:t>
            </a:r>
            <a:r>
              <a:rPr lang="nl-NL" dirty="0"/>
              <a:t>en ruimte &gt; 2.4 Ontwikkeling van de bevolking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26926" t="17009" r="24354" b="5963"/>
          <a:stretch/>
        </p:blipFill>
        <p:spPr>
          <a:xfrm>
            <a:off x="1004084" y="1726892"/>
            <a:ext cx="8378316" cy="74473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237400" y="1861800"/>
            <a:ext cx="1260000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8800" dirty="0" smtClean="0"/>
              <a:t>C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18802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Bevolking </a:t>
            </a:r>
            <a:r>
              <a:rPr lang="nl-NL" dirty="0"/>
              <a:t>en ruimte &gt; 2.4 Ontwikkeling van de bevolking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</a:t>
            </a:r>
            <a:r>
              <a:rPr lang="nl-NL" sz="4000" dirty="0" smtClean="0"/>
              <a:t>48 </a:t>
            </a:r>
            <a:r>
              <a:rPr lang="nl-NL" sz="4000" dirty="0"/>
              <a:t>&amp; </a:t>
            </a:r>
            <a:r>
              <a:rPr lang="nl-NL" sz="4000" dirty="0" smtClean="0"/>
              <a:t>49 </a:t>
            </a:r>
            <a:r>
              <a:rPr lang="nl-NL" sz="4000" dirty="0"/>
              <a:t>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7 </a:t>
            </a:r>
            <a:r>
              <a:rPr lang="nl-NL" sz="4000" dirty="0"/>
              <a:t>in je </a:t>
            </a:r>
            <a:r>
              <a:rPr lang="nl-NL" sz="4000" dirty="0" smtClean="0"/>
              <a:t>werkboek </a:t>
            </a:r>
            <a:r>
              <a:rPr lang="nl-NL" sz="2000" dirty="0" smtClean="0"/>
              <a:t>( opdracht 2 niet 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endParaRPr lang="nl-NL" sz="4400" u="sng" dirty="0" smtClean="0"/>
          </a:p>
          <a:p>
            <a:pPr marL="0" indent="0">
              <a:buNone/>
            </a:pPr>
            <a:r>
              <a:rPr lang="nl-NL" sz="4400" u="sng" dirty="0"/>
              <a:t/>
            </a: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 smtClean="0"/>
              <a:t>Bevolkingspiramide, transitiemodel, geboortecijfer</a:t>
            </a:r>
            <a:r>
              <a:rPr lang="nl-NL" sz="2800" i="1" smtClean="0"/>
              <a:t>, sterftecijfer</a:t>
            </a:r>
            <a:r>
              <a:rPr lang="nl-NL" sz="2800" i="1" dirty="0" smtClean="0"/>
              <a:t>. 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2051</TotalTime>
  <Words>281</Words>
  <Application>Microsoft Office PowerPoint</Application>
  <PresentationFormat>Aangepast</PresentationFormat>
  <Paragraphs>71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3_Kantoorthema</vt:lpstr>
      <vt:lpstr>1_Kantoorthema</vt:lpstr>
      <vt:lpstr>2_Kantoorthema</vt:lpstr>
      <vt:lpstr>Paragraaf 2.4 Ontwikkeling van de bevolking</vt:lpstr>
      <vt:lpstr>Leerdoelen</vt:lpstr>
      <vt:lpstr>Leerdoelen</vt:lpstr>
      <vt:lpstr>Vergrijzing in Nederland</vt:lpstr>
      <vt:lpstr>Bevolkingsgroei in Duitsland</vt:lpstr>
      <vt:lpstr>  Demografisch transitiemodel</vt:lpstr>
      <vt:lpstr>Transitiemodel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140</cp:revision>
  <cp:lastPrinted>2017-02-23T12:19:06Z</cp:lastPrinted>
  <dcterms:created xsi:type="dcterms:W3CDTF">2016-06-21T09:44:17Z</dcterms:created>
  <dcterms:modified xsi:type="dcterms:W3CDTF">2020-10-22T10:35:21Z</dcterms:modified>
</cp:coreProperties>
</file>